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389A2-306D-43DC-83A9-6EF57763B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45851-7EAB-486C-BF2F-E5EE85761B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DDD2A-EA3D-43F7-A907-B0B0D779B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F29D-1ACA-4B55-A71B-FB5181338A37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7197B-09B6-4547-B134-A785FFC07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37042-2417-4B59-AE34-22E2A4A2A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C65B-5C3F-4156-AF87-390DF09D65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7268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04771-75C2-4F5E-866E-74A36708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D1DE4-B2F5-4FFC-89E1-2564F385D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6A558-3B37-45FA-8BD1-4A974576D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F29D-1ACA-4B55-A71B-FB5181338A37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EADEC-57C4-47B0-BA32-53C91F67A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842F3-20BB-41E9-8730-E2C601C66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C65B-5C3F-4156-AF87-390DF09D65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816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5FD72-AF39-4767-A316-C7292C6B2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CC793-F095-4347-A8BD-66F12EC4B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550E3-7567-4D2A-AEAA-FE846E3D1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F29D-1ACA-4B55-A71B-FB5181338A37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F10D0-EBDC-4F7D-848D-9FEAFCB1E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7C34A-44AC-4DEE-A005-51F1DD862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C65B-5C3F-4156-AF87-390DF09D65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9297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80B01-59D8-4625-9799-9355B1C63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61342-3FF4-49D2-82D3-15EA6D1E94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0FB007-EC19-4AD8-AD1B-E67234E8B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C55D6C-DB45-4A0F-9C92-BB8277827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F29D-1ACA-4B55-A71B-FB5181338A37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4FF7FF-DBBD-4DB4-9325-504CC7B24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92A1A-0707-4E0C-AB78-A66331DBA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C65B-5C3F-4156-AF87-390DF09D65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1596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16FD3-5A64-4134-BF50-82B43CAB8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795C2D-1769-480B-B2BB-3B5D8EFE4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50BC2-BBA5-4CC1-A928-78A4A3CCD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7694BD-CAFB-48F3-9F78-4FF6EAD9B7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B9CFC5-0FED-4563-B8BB-34DD761D80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00022C-8707-451E-8136-5D9B3EFE9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F29D-1ACA-4B55-A71B-FB5181338A37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89472E-74BC-4A70-AA01-F238574E4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082528-A8A2-4255-945D-696FA8736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C65B-5C3F-4156-AF87-390DF09D65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0924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4C0D1-5ABC-4F88-BDF1-000D18A71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131BA4-F676-4294-A70D-C8785398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F29D-1ACA-4B55-A71B-FB5181338A37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273928-A171-4E71-A635-F1E2E7442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54C34C-1FA0-4213-9F22-AB48D9F3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C65B-5C3F-4156-AF87-390DF09D65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2198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D9CCF5-65B5-4B07-885A-74D57006E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F29D-1ACA-4B55-A71B-FB5181338A37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CB68C7-FE3C-438D-9314-CC9CE45E3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759889-49A9-4058-9AAF-BDFC1EE87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C65B-5C3F-4156-AF87-390DF09D65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3484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A9810-A978-4EDF-8FB5-DA881E54B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CD5E2-6665-4172-9034-5E7693283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F454C-5382-48AF-980A-33777B4AE1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09BBF-4D5E-44BE-AAB1-7BBD405F9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F29D-1ACA-4B55-A71B-FB5181338A37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DD1BAC-5057-4E7F-96B6-0F15C59CC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8AA51-31CD-4F57-9CB6-752B193CC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C65B-5C3F-4156-AF87-390DF09D65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2552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C3DAC-4BC0-4B32-B3B6-F8AD78BA0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FFFC9B-9136-4FF2-B560-413C3EA86D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FC7A5-5838-4621-949A-81708BEDA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42417-7E34-4429-8171-89FC077E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F29D-1ACA-4B55-A71B-FB5181338A37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E0CB1C-7912-4B9A-9752-BFD0AB9EA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E313A7-9B9F-4C2E-A0B9-D1C8DB941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C65B-5C3F-4156-AF87-390DF09D65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457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6FEFC-049C-4018-BA57-268546F9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193F53-DDA4-4ED6-A4CC-AAED686E7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14C61-E18F-43B4-8BCE-A27786D3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F29D-1ACA-4B55-A71B-FB5181338A37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684B1-ECC1-49A6-860B-26D7BD65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19838-878F-46FF-B0A2-C9016E579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C65B-5C3F-4156-AF87-390DF09D65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0979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4CCFEB-0E1A-48DC-BFB1-C08908FA9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3FA89D-EDC4-48D7-B544-0392726E31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DC6B3-E91F-459B-A2A1-8FD61A5D0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F29D-1ACA-4B55-A71B-FB5181338A37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A18BF-D364-46C3-9556-8AE09A77E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CF82B-B893-4322-AFCA-0F7A518FC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FC65B-5C3F-4156-AF87-390DF09D65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982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C37489-CBE3-403E-A0A7-1297FAC79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0F407-F3F3-4887-ADFF-68F45DDE1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C4E25-DAD9-478F-8501-A33CF90E7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8F29D-1ACA-4B55-A71B-FB5181338A37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0537F-E624-4C5A-A647-8C4EF39C48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BF935-BFD9-4659-8E95-B648B4C34A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FC65B-5C3F-4156-AF87-390DF09D65C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619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Devin.Dake@gov.bc.ca" TargetMode="External"/><Relationship Id="rId3" Type="http://schemas.openxmlformats.org/officeDocument/2006/relationships/hyperlink" Target="mailto:Glen.Buhr@gov.bc.ca" TargetMode="External"/><Relationship Id="rId7" Type="http://schemas.openxmlformats.org/officeDocument/2006/relationships/hyperlink" Target="mailto:Jennifer.Plummer@gov.bc.ca" TargetMode="External"/><Relationship Id="rId2" Type="http://schemas.openxmlformats.org/officeDocument/2006/relationships/hyperlink" Target="mailto:April.Bilawchuk@gov.bc.c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avid.Stuart@gov.bc.ca" TargetMode="External"/><Relationship Id="rId5" Type="http://schemas.openxmlformats.org/officeDocument/2006/relationships/hyperlink" Target="mailto:Agathe.Bernard@gov.bc.ca" TargetMode="External"/><Relationship Id="rId4" Type="http://schemas.openxmlformats.org/officeDocument/2006/relationships/hyperlink" Target="mailto:Leigh-Ann.Fenwick@gov.b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BE6F6B-19BD-443C-8FB0-FA45F13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9505" cy="6857542"/>
          </a:xfrm>
          <a:custGeom>
            <a:avLst/>
            <a:gdLst>
              <a:gd name="connsiteX0" fmla="*/ 0 w 7539505"/>
              <a:gd name="connsiteY0" fmla="*/ 0 h 6857542"/>
              <a:gd name="connsiteX1" fmla="*/ 6392832 w 7539505"/>
              <a:gd name="connsiteY1" fmla="*/ 0 h 6857542"/>
              <a:gd name="connsiteX2" fmla="*/ 6405479 w 7539505"/>
              <a:gd name="connsiteY2" fmla="*/ 31774 h 6857542"/>
              <a:gd name="connsiteX3" fmla="*/ 7460487 w 7539505"/>
              <a:gd name="connsiteY3" fmla="*/ 2682457 h 6857542"/>
              <a:gd name="connsiteX4" fmla="*/ 7460487 w 7539505"/>
              <a:gd name="connsiteY4" fmla="*/ 3752208 h 6857542"/>
              <a:gd name="connsiteX5" fmla="*/ 6302983 w 7539505"/>
              <a:gd name="connsiteY5" fmla="*/ 6660411 h 6857542"/>
              <a:gd name="connsiteX6" fmla="*/ 6224521 w 7539505"/>
              <a:gd name="connsiteY6" fmla="*/ 6857542 h 6857542"/>
              <a:gd name="connsiteX7" fmla="*/ 0 w 7539505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9505" h="6857542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AAE609-C327-4952-BB48-254E9015A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93178" y="681628"/>
            <a:ext cx="1562267" cy="1172973"/>
            <a:chOff x="7493121" y="1000124"/>
            <a:chExt cx="1562267" cy="117297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94F06CAB-1C7B-4E12-B1B8-5F7067FDA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8448472-893D-4CE9-9024-B0F79813B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9C9652B-31FA-4711-928A-B025AEA87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414" y="1270007"/>
            <a:ext cx="5845097" cy="4317987"/>
          </a:xfrm>
        </p:spPr>
        <p:txBody>
          <a:bodyPr anchor="ctr">
            <a:norm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CA" sz="36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Bulkley</a:t>
            </a:r>
            <a:r>
              <a:rPr lang="en-CA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Timber Supply Review (TSR4) Update</a:t>
            </a:r>
            <a:endParaRPr lang="en-CA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752D7C-FC6E-45E0-88BF-83898F82E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2278" y="2251873"/>
            <a:ext cx="3681454" cy="2354256"/>
          </a:xfrm>
        </p:spPr>
        <p:txBody>
          <a:bodyPr anchor="ctr">
            <a:normAutofit/>
          </a:bodyPr>
          <a:lstStyle/>
          <a:p>
            <a:pPr algn="l"/>
            <a:r>
              <a:rPr lang="en-CA" b="1" dirty="0"/>
              <a:t>BULKLEY TSA STEERING COMMITTEE MEETING </a:t>
            </a:r>
            <a:br>
              <a:rPr lang="en-CA" dirty="0"/>
            </a:br>
            <a:r>
              <a:rPr lang="en-CA" dirty="0"/>
              <a:t>October 25</a:t>
            </a:r>
            <a:r>
              <a:rPr lang="en-CA" baseline="30000" dirty="0"/>
              <a:t>th</a:t>
            </a:r>
            <a:r>
              <a:rPr lang="en-CA" dirty="0"/>
              <a:t>, 2022</a:t>
            </a:r>
          </a:p>
          <a:p>
            <a:pPr algn="l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35579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84043AF-EB0D-4822-8F88-E140698A1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anchor="ctr">
            <a:normAutofit/>
          </a:bodyPr>
          <a:lstStyle/>
          <a:p>
            <a:r>
              <a:rPr lang="en-CA" sz="4800" b="1" dirty="0">
                <a:solidFill>
                  <a:schemeClr val="bg1"/>
                </a:solidFill>
              </a:rPr>
              <a:t>Purpose Recap</a:t>
            </a:r>
            <a:br>
              <a:rPr lang="en-CA" sz="4800" dirty="0">
                <a:solidFill>
                  <a:schemeClr val="bg1"/>
                </a:solidFill>
              </a:rPr>
            </a:br>
            <a:endParaRPr lang="en-CA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196C5-1C5E-4229-8C30-3CADD8D92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3864" y="1166933"/>
            <a:ext cx="5716988" cy="5171723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lnSpc>
                <a:spcPct val="107000"/>
              </a:lnSpc>
              <a:spcAft>
                <a:spcPts val="1800"/>
              </a:spcAft>
              <a:buNone/>
            </a:pPr>
            <a:r>
              <a:rPr lang="en-CA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purpose of a Timber Supply Review (TSR</a:t>
            </a: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is to gather and present information to the chief forester to advise the AAC determination. It is a multi-step process that involves: 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+mj-lt"/>
              <a:buAutoNum type="arabicParenR"/>
            </a:pP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release of a</a:t>
            </a:r>
            <a:r>
              <a:rPr lang="en-CA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Data Package</a:t>
            </a: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that describes known information and current management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+mj-lt"/>
              <a:buAutoNum type="arabicParenR"/>
            </a:pP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timber supply analysis that is based on the Data Package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+mj-lt"/>
              <a:buAutoNum type="arabicParenR"/>
            </a:pP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release of a </a:t>
            </a:r>
            <a:r>
              <a:rPr lang="en-CA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 Discussion Paper</a:t>
            </a: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that outlines the results of the analysis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+mj-lt"/>
              <a:buAutoNum type="arabicParenR"/>
            </a:pP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presentation of a summary of all technical, First Nations engagement and consultation, and public review information to the chief forester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+mj-lt"/>
              <a:buAutoNum type="arabicParenR"/>
            </a:pP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chief forester’s AAC determination and</a:t>
            </a:r>
            <a:r>
              <a:rPr lang="en-CA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AAC Rationale</a:t>
            </a: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release</a:t>
            </a:r>
          </a:p>
          <a:p>
            <a:pPr marL="457200" lvl="1" indent="0">
              <a:buNone/>
            </a:pPr>
            <a:endParaRPr lang="en-CA" sz="1700" dirty="0"/>
          </a:p>
        </p:txBody>
      </p:sp>
    </p:spTree>
    <p:extLst>
      <p:ext uri="{BB962C8B-B14F-4D97-AF65-F5344CB8AC3E}">
        <p14:creationId xmlns:p14="http://schemas.microsoft.com/office/powerpoint/2010/main" val="445941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FFDECF4-46D9-4007-8D4B-1ECDA48D2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anchor="ctr">
            <a:normAutofit/>
          </a:bodyPr>
          <a:lstStyle/>
          <a:p>
            <a:r>
              <a:rPr lang="en-CA" sz="4800" b="1" dirty="0">
                <a:solidFill>
                  <a:schemeClr val="bg1"/>
                </a:solidFill>
              </a:rPr>
              <a:t>Process Update</a:t>
            </a:r>
            <a:endParaRPr lang="en-CA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CF073-F606-468A-B7A8-339AAB80D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3864" y="523784"/>
            <a:ext cx="6144660" cy="616998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600"/>
              </a:spcAft>
              <a:buNone/>
            </a:pPr>
            <a:r>
              <a:rPr lang="en-CA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Bulkley</a:t>
            </a:r>
            <a:r>
              <a:rPr lang="en-CA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TSR4:  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Underway since </a:t>
            </a:r>
            <a:r>
              <a:rPr lang="en-CA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November 30, 2021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Legislated deadline for new AAC is </a:t>
            </a:r>
            <a:r>
              <a:rPr lang="en-CA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January 29, 2024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Being run in parallel with </a:t>
            </a:r>
            <a:r>
              <a:rPr lang="en-CA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Morice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TSR using services of the same FAIB analyst   </a:t>
            </a: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CA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&lt;show process timelines, previous and revised, </a:t>
            </a:r>
            <a:r>
              <a:rPr lang="en-CA" sz="18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highlight increased alignment of </a:t>
            </a:r>
            <a:r>
              <a:rPr lang="en-CA" sz="1800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Bulkley</a:t>
            </a:r>
            <a:r>
              <a:rPr lang="en-CA" sz="18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CA" sz="1800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Morice</a:t>
            </a:r>
            <a:r>
              <a:rPr lang="en-CA" sz="18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TSR processes</a:t>
            </a:r>
            <a:r>
              <a:rPr lang="en-CA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CA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Bulkley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TSR4 is in the “Information Sharing and Gathering” phase. Significant time (District/ FAIB at this stage) has been spent in:</a:t>
            </a:r>
          </a:p>
          <a:p>
            <a:pPr marL="800100" lvl="1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Assembling the spatial data library - SSAF ESI layers, BCGW layers, District- and Region-derived layers, etc.</a:t>
            </a:r>
          </a:p>
          <a:p>
            <a:pPr marL="800100" lvl="1" indent="-342900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Building out a rough draft Data Package to support Collaborative Engagement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3937095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0">
            <a:extLst>
              <a:ext uri="{FF2B5EF4-FFF2-40B4-BE49-F238E27FC236}">
                <a16:creationId xmlns:a16="http://schemas.microsoft.com/office/drawing/2014/main" id="{8761DDFE-071F-4200-B0AA-394476C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A4A74-BC64-49BB-B4E1-B41C3AC37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422107"/>
            <a:ext cx="5167185" cy="747584"/>
          </a:xfrm>
        </p:spPr>
        <p:txBody>
          <a:bodyPr>
            <a:normAutofit/>
          </a:bodyPr>
          <a:lstStyle/>
          <a:p>
            <a:r>
              <a:rPr lang="en-CA" sz="2800" b="1" dirty="0">
                <a:latin typeface="+mn-lt"/>
              </a:rPr>
              <a:t>Original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E9D0B-3D1A-433F-91D5-A248085D4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6619" y="547815"/>
            <a:ext cx="5178960" cy="1680519"/>
          </a:xfrm>
        </p:spPr>
        <p:txBody>
          <a:bodyPr anchor="ctr">
            <a:normAutofit/>
          </a:bodyPr>
          <a:lstStyle/>
          <a:p>
            <a:pPr lvl="1"/>
            <a:endParaRPr lang="en-CA" sz="2000"/>
          </a:p>
          <a:p>
            <a:endParaRPr lang="en-CA" sz="2000"/>
          </a:p>
        </p:txBody>
      </p:sp>
      <p:pic>
        <p:nvPicPr>
          <p:cNvPr id="5" name="Picture 4" descr="Diagram, timeline&#10;&#10;Description automatically generated">
            <a:extLst>
              <a:ext uri="{FF2B5EF4-FFF2-40B4-BE49-F238E27FC236}">
                <a16:creationId xmlns:a16="http://schemas.microsoft.com/office/drawing/2014/main" id="{840F4814-7FFF-B536-4249-8F6B32A99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197" y="998861"/>
            <a:ext cx="10277478" cy="5421370"/>
          </a:xfrm>
          <a:prstGeom prst="rect">
            <a:avLst/>
          </a:prstGeom>
          <a:noFill/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6FC000C-BF9E-41A0-9362-4AA563ECEE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171360"/>
              </p:ext>
            </p:extLst>
          </p:nvPr>
        </p:nvGraphicFramePr>
        <p:xfrm>
          <a:off x="7989003" y="2421924"/>
          <a:ext cx="1585968" cy="3998306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528656">
                  <a:extLst>
                    <a:ext uri="{9D8B030D-6E8A-4147-A177-3AD203B41FA5}">
                      <a16:colId xmlns:a16="http://schemas.microsoft.com/office/drawing/2014/main" val="3847641512"/>
                    </a:ext>
                  </a:extLst>
                </a:gridCol>
                <a:gridCol w="528656">
                  <a:extLst>
                    <a:ext uri="{9D8B030D-6E8A-4147-A177-3AD203B41FA5}">
                      <a16:colId xmlns:a16="http://schemas.microsoft.com/office/drawing/2014/main" val="3710612303"/>
                    </a:ext>
                  </a:extLst>
                </a:gridCol>
                <a:gridCol w="528656">
                  <a:extLst>
                    <a:ext uri="{9D8B030D-6E8A-4147-A177-3AD203B41FA5}">
                      <a16:colId xmlns:a16="http://schemas.microsoft.com/office/drawing/2014/main" val="3504047545"/>
                    </a:ext>
                  </a:extLst>
                </a:gridCol>
              </a:tblGrid>
              <a:tr h="2880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988178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2540406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587753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98344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060938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865116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45325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15114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0998637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18694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320465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92077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749514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106719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887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2141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0">
            <a:extLst>
              <a:ext uri="{FF2B5EF4-FFF2-40B4-BE49-F238E27FC236}">
                <a16:creationId xmlns:a16="http://schemas.microsoft.com/office/drawing/2014/main" id="{8761DDFE-071F-4200-B0AA-394476C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A4A74-BC64-49BB-B4E1-B41C3AC37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422107"/>
            <a:ext cx="5167185" cy="747584"/>
          </a:xfrm>
        </p:spPr>
        <p:txBody>
          <a:bodyPr>
            <a:normAutofit/>
          </a:bodyPr>
          <a:lstStyle/>
          <a:p>
            <a:endParaRPr lang="en-CA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E9D0B-3D1A-433F-91D5-A248085D4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6619" y="547815"/>
            <a:ext cx="5178960" cy="1680519"/>
          </a:xfrm>
        </p:spPr>
        <p:txBody>
          <a:bodyPr anchor="ctr">
            <a:normAutofit/>
          </a:bodyPr>
          <a:lstStyle/>
          <a:p>
            <a:pPr lvl="1"/>
            <a:endParaRPr lang="en-CA" sz="2000"/>
          </a:p>
          <a:p>
            <a:endParaRPr lang="en-CA" sz="20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6FC000C-BF9E-41A0-9362-4AA563ECEEA8}"/>
              </a:ext>
            </a:extLst>
          </p:cNvPr>
          <p:cNvGraphicFramePr>
            <a:graphicFrameLocks noGrp="1"/>
          </p:cNvGraphicFramePr>
          <p:nvPr/>
        </p:nvGraphicFramePr>
        <p:xfrm>
          <a:off x="7989003" y="2421924"/>
          <a:ext cx="1585968" cy="3998306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528656">
                  <a:extLst>
                    <a:ext uri="{9D8B030D-6E8A-4147-A177-3AD203B41FA5}">
                      <a16:colId xmlns:a16="http://schemas.microsoft.com/office/drawing/2014/main" val="3847641512"/>
                    </a:ext>
                  </a:extLst>
                </a:gridCol>
                <a:gridCol w="528656">
                  <a:extLst>
                    <a:ext uri="{9D8B030D-6E8A-4147-A177-3AD203B41FA5}">
                      <a16:colId xmlns:a16="http://schemas.microsoft.com/office/drawing/2014/main" val="3710612303"/>
                    </a:ext>
                  </a:extLst>
                </a:gridCol>
                <a:gridCol w="528656">
                  <a:extLst>
                    <a:ext uri="{9D8B030D-6E8A-4147-A177-3AD203B41FA5}">
                      <a16:colId xmlns:a16="http://schemas.microsoft.com/office/drawing/2014/main" val="3504047545"/>
                    </a:ext>
                  </a:extLst>
                </a:gridCol>
              </a:tblGrid>
              <a:tr h="2880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988178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2540406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587753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98344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060938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865116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45325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15114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0998637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18694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320465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92077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749514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106719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887578"/>
                  </a:ext>
                </a:extLst>
              </a:tr>
            </a:tbl>
          </a:graphicData>
        </a:graphic>
      </p:graphicFrame>
      <p:pic>
        <p:nvPicPr>
          <p:cNvPr id="6" name="Picture 5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F12EC605-4D15-2D18-0226-9580D2BA5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421" y="352424"/>
            <a:ext cx="9955879" cy="654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06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FFDECF4-46D9-4007-8D4B-1ECDA48D2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anchor="ctr">
            <a:normAutofit/>
          </a:bodyPr>
          <a:lstStyle/>
          <a:p>
            <a:r>
              <a:rPr lang="en-CA" sz="4800" b="1" dirty="0">
                <a:solidFill>
                  <a:schemeClr val="bg1"/>
                </a:solidFill>
              </a:rPr>
              <a:t>Collaborative Engagement</a:t>
            </a:r>
            <a:endParaRPr lang="en-CA" sz="48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CF073-F606-468A-B7A8-339AAB80D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253" y="488272"/>
            <a:ext cx="6711372" cy="6027938"/>
          </a:xfrm>
        </p:spPr>
        <p:txBody>
          <a:bodyPr anchor="ctr">
            <a:normAutofit/>
          </a:bodyPr>
          <a:lstStyle/>
          <a:p>
            <a:pPr marL="0" lvl="0" indent="0" fontAlgn="base">
              <a:spcAft>
                <a:spcPts val="1200"/>
              </a:spcAft>
              <a:buNone/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Per provisions in the </a:t>
            </a:r>
            <a:r>
              <a:rPr lang="en-CA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Recognition and Reconciliation of Rights Policy </a:t>
            </a: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 the BC Treaty Process, and DRIPA, the Province has committed to recognize and collaboratively implement s. 35 Rights. </a:t>
            </a:r>
            <a:b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CA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BC’s Chief Forester</a:t>
            </a: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has committed to a framework for AAC decision-making that (e.g.):  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aligns with existing FN/ BC agreements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integrates a </a:t>
            </a:r>
            <a:r>
              <a:rPr lang="en-CA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collaborative approach</a:t>
            </a: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that goes beyond normal consultation to meaningfully advance reconciliation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provides a transparent understanding of AAC decision-making. 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ensures AAC’s are sustainable and do not adversely affect FN</a:t>
            </a:r>
            <a:r>
              <a:rPr lang="en-CA" sz="1800" strike="sngStrike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ability to exercise s. 35 Rights.  </a:t>
            </a:r>
          </a:p>
          <a:p>
            <a:pPr marL="0" indent="0">
              <a:lnSpc>
                <a:spcPct val="107000"/>
              </a:lnSpc>
              <a:spcAft>
                <a:spcPts val="600"/>
              </a:spcAft>
              <a:buNone/>
            </a:pP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During summer 2022 work progressed on bringing together a single-table </a:t>
            </a:r>
            <a:r>
              <a:rPr lang="en-CA" sz="18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Collaborative </a:t>
            </a:r>
            <a:r>
              <a:rPr lang="en-CA" sz="1800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Bulkley</a:t>
            </a:r>
            <a:r>
              <a:rPr lang="en-CA" sz="18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CA" sz="1800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Morice</a:t>
            </a:r>
            <a:r>
              <a:rPr lang="en-CA" sz="18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Timber Supply Review Working Group</a:t>
            </a:r>
            <a:r>
              <a:rPr lang="en-CA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(CTWG)</a:t>
            </a:r>
            <a:r>
              <a:rPr lang="en-C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expected to operate under the following engagement model   </a:t>
            </a:r>
            <a:r>
              <a:rPr lang="en-CA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&lt;summarize its features&gt;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1800"/>
              </a:spcAft>
              <a:buFont typeface="Courier New" panose="02070309020205020404" pitchFamily="49" charset="0"/>
              <a:buChar char="o"/>
            </a:pPr>
            <a:r>
              <a:rPr lang="en-C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CWTG engagement is expected to begin </a:t>
            </a:r>
            <a:r>
              <a:rPr lang="en-CA" sz="1800" b="1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November 2022</a:t>
            </a:r>
            <a:endParaRPr lang="en-CA" sz="1300" dirty="0"/>
          </a:p>
        </p:txBody>
      </p:sp>
    </p:spTree>
    <p:extLst>
      <p:ext uri="{BB962C8B-B14F-4D97-AF65-F5344CB8AC3E}">
        <p14:creationId xmlns:p14="http://schemas.microsoft.com/office/powerpoint/2010/main" val="3927632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8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FDECF4-46D9-4007-8D4B-1ECDA48D2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Collaborative Engagement Model</a:t>
            </a:r>
            <a:endParaRPr lang="en-US" sz="3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287B0E8C-B719-58DD-A76E-6CF6386444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237" y="544416"/>
            <a:ext cx="8381293" cy="5720232"/>
          </a:xfrm>
          <a:prstGeom prst="rect">
            <a:avLst/>
          </a:prstGeom>
          <a:noFill/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86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FFDECF4-46D9-4007-8D4B-1ECDA48D2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anchor="ctr">
            <a:normAutofit/>
          </a:bodyPr>
          <a:lstStyle/>
          <a:p>
            <a:r>
              <a:rPr lang="en-CA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CTWG objectives </a:t>
            </a:r>
            <a:br>
              <a:rPr lang="en-CA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CA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CA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en-CA" sz="2800" b="1" u="sng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still being finalized</a:t>
            </a:r>
            <a:r>
              <a:rPr lang="en-CA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CF073-F606-468A-B7A8-339AAB80D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253" y="488272"/>
            <a:ext cx="6711372" cy="6027938"/>
          </a:xfrm>
        </p:spPr>
        <p:txBody>
          <a:bodyPr anchor="ctr"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en-CA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Data Package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identify “best available” and “trusted” data inputs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identify and where possible work to fill data gaps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discuss and confirm base case modelling assumptions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strive to reach consensus on Data Package contents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strive to reach consensus on the base case timber supply forecast projection 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collaborate on the design of sensitivity analyses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en-CA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Public Discussion Paper (PDP)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co-develop PDP format 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strive to reach consensus on key points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provide indigenous perspectives to be included in PDP sections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fontAlgn="base">
              <a:buNone/>
            </a:pP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en-CA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Recommendations to the Chief Forester</a:t>
            </a: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develop and present recommendations and decision materials to the chief forester 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fontAlgn="base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strive to reach consensus on matters that have implications on Section 35 Rights and other interests. </a:t>
            </a:r>
            <a:endParaRPr lang="en-C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365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FFDECF4-46D9-4007-8D4B-1ECDA48D2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166932"/>
            <a:ext cx="3582073" cy="4279709"/>
          </a:xfrm>
        </p:spPr>
        <p:txBody>
          <a:bodyPr anchor="ctr">
            <a:normAutofit/>
          </a:bodyPr>
          <a:lstStyle/>
          <a:p>
            <a:r>
              <a:rPr lang="en-CA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Role of </a:t>
            </a:r>
            <a:br>
              <a:rPr lang="en-CA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SSAF TSR </a:t>
            </a:r>
            <a:r>
              <a:rPr lang="en-CA" sz="40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SubCommittee</a:t>
            </a:r>
            <a:br>
              <a:rPr lang="en-CA" sz="4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CF073-F606-468A-B7A8-339AAB80D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253" y="488272"/>
            <a:ext cx="6711372" cy="6027938"/>
          </a:xfrm>
        </p:spPr>
        <p:txBody>
          <a:bodyPr anchor="ctr">
            <a:normAutofit/>
          </a:bodyPr>
          <a:lstStyle/>
          <a:p>
            <a:pPr marL="342900" lvl="0" indent="-342900" fontAlgn="base"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CA" sz="2400" dirty="0">
                <a:effectLst/>
                <a:ea typeface="Times New Roman" panose="02020603050405020304" pitchFamily="18" charset="0"/>
              </a:rPr>
              <a:t>Provide technical expertise and leadership in CTWG engagement on SSAF ESI’s primary values: grizzly, moose, fish &amp; fish habitat, wetlands, and medicinal plants. </a:t>
            </a:r>
          </a:p>
          <a:p>
            <a:pPr marL="342900" lvl="0" indent="-342900" fontAlgn="base"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CA" sz="2400" dirty="0">
                <a:effectLst/>
                <a:ea typeface="Times New Roman" panose="02020603050405020304" pitchFamily="18" charset="0"/>
              </a:rPr>
              <a:t>Spearhead integration of SSAF trusted data and cultural indicators work into the TSR process </a:t>
            </a:r>
          </a:p>
          <a:p>
            <a:pPr marL="342900" lvl="0" indent="-342900" fontAlgn="base"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CA" sz="2400" dirty="0">
                <a:effectLst/>
                <a:ea typeface="Times New Roman" panose="02020603050405020304" pitchFamily="18" charset="0"/>
              </a:rPr>
              <a:t>Share/distribute SSAF PT endorsed material required for the work of the CTWG, including trusted data and documents </a:t>
            </a:r>
          </a:p>
          <a:p>
            <a:pPr marL="342900" lvl="0" indent="-342900" fontAlgn="base"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CA" sz="2400" dirty="0">
                <a:effectLst/>
                <a:ea typeface="Times New Roman" panose="02020603050405020304" pitchFamily="18" charset="0"/>
              </a:rPr>
              <a:t>Facilitate discussion and joint problem solving </a:t>
            </a:r>
          </a:p>
        </p:txBody>
      </p:sp>
    </p:spTree>
    <p:extLst>
      <p:ext uri="{BB962C8B-B14F-4D97-AF65-F5344CB8AC3E}">
        <p14:creationId xmlns:p14="http://schemas.microsoft.com/office/powerpoint/2010/main" val="2581552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0">
            <a:extLst>
              <a:ext uri="{FF2B5EF4-FFF2-40B4-BE49-F238E27FC236}">
                <a16:creationId xmlns:a16="http://schemas.microsoft.com/office/drawing/2014/main" id="{8761DDFE-071F-4200-B0AA-394476C2D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A4A74-BC64-49BB-B4E1-B41C3AC37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422107"/>
            <a:ext cx="5167185" cy="747584"/>
          </a:xfrm>
        </p:spPr>
        <p:txBody>
          <a:bodyPr>
            <a:normAutofit/>
          </a:bodyPr>
          <a:lstStyle/>
          <a:p>
            <a:r>
              <a:rPr lang="en-CA" sz="4000" dirty="0"/>
              <a:t>A Few Contacts: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E9D0B-3D1A-433F-91D5-A248085D4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6619" y="547815"/>
            <a:ext cx="5178960" cy="1680519"/>
          </a:xfrm>
        </p:spPr>
        <p:txBody>
          <a:bodyPr anchor="ctr">
            <a:normAutofit/>
          </a:bodyPr>
          <a:lstStyle/>
          <a:p>
            <a:pPr lvl="1"/>
            <a:endParaRPr lang="en-CA" sz="2000"/>
          </a:p>
          <a:p>
            <a:endParaRPr lang="en-CA" sz="20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6FC000C-BF9E-41A0-9362-4AA563ECEEA8}"/>
              </a:ext>
            </a:extLst>
          </p:cNvPr>
          <p:cNvGraphicFramePr>
            <a:graphicFrameLocks noGrp="1"/>
          </p:cNvGraphicFramePr>
          <p:nvPr/>
        </p:nvGraphicFramePr>
        <p:xfrm>
          <a:off x="7989003" y="2421924"/>
          <a:ext cx="1585968" cy="3998306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528656">
                  <a:extLst>
                    <a:ext uri="{9D8B030D-6E8A-4147-A177-3AD203B41FA5}">
                      <a16:colId xmlns:a16="http://schemas.microsoft.com/office/drawing/2014/main" val="3847641512"/>
                    </a:ext>
                  </a:extLst>
                </a:gridCol>
                <a:gridCol w="528656">
                  <a:extLst>
                    <a:ext uri="{9D8B030D-6E8A-4147-A177-3AD203B41FA5}">
                      <a16:colId xmlns:a16="http://schemas.microsoft.com/office/drawing/2014/main" val="3710612303"/>
                    </a:ext>
                  </a:extLst>
                </a:gridCol>
                <a:gridCol w="528656">
                  <a:extLst>
                    <a:ext uri="{9D8B030D-6E8A-4147-A177-3AD203B41FA5}">
                      <a16:colId xmlns:a16="http://schemas.microsoft.com/office/drawing/2014/main" val="3504047545"/>
                    </a:ext>
                  </a:extLst>
                </a:gridCol>
              </a:tblGrid>
              <a:tr h="2880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4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988178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2540406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587753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98344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060938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865116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45325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15114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0998637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18694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320465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92077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7495142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106719"/>
                  </a:ext>
                </a:extLst>
              </a:tr>
              <a:tr h="244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CA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990" marR="68992" marT="45994" marB="4599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88757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9C4479B-92DA-C8DA-700D-FA78609D8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818346"/>
              </p:ext>
            </p:extLst>
          </p:nvPr>
        </p:nvGraphicFramePr>
        <p:xfrm>
          <a:off x="1937385" y="2561018"/>
          <a:ext cx="8317230" cy="2880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7470">
                  <a:extLst>
                    <a:ext uri="{9D8B030D-6E8A-4147-A177-3AD203B41FA5}">
                      <a16:colId xmlns:a16="http://schemas.microsoft.com/office/drawing/2014/main" val="932000042"/>
                    </a:ext>
                  </a:extLst>
                </a:gridCol>
                <a:gridCol w="4950460">
                  <a:extLst>
                    <a:ext uri="{9D8B030D-6E8A-4147-A177-3AD203B41FA5}">
                      <a16:colId xmlns:a16="http://schemas.microsoft.com/office/drawing/2014/main" val="102455514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32370181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400" dirty="0">
                          <a:effectLst/>
                        </a:rPr>
                        <a:t>Collaborative </a:t>
                      </a:r>
                      <a:r>
                        <a:rPr lang="en-CA" sz="1400" dirty="0" err="1">
                          <a:effectLst/>
                        </a:rPr>
                        <a:t>BuMoCWG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400" dirty="0">
                          <a:effectLst/>
                        </a:rPr>
                        <a:t>Co-Chair – April Bilawchuk (Team Lead, Indigenous Engagement)</a:t>
                      </a:r>
                      <a:br>
                        <a:rPr lang="en-CA" sz="1400" dirty="0">
                          <a:effectLst/>
                        </a:rPr>
                      </a:br>
                      <a:r>
                        <a:rPr lang="en-CA" sz="1400" dirty="0">
                          <a:effectLst/>
                        </a:rPr>
                        <a:t>Co-Chair - Glen Buhr (TA/Regional Monitoring Specialist)</a:t>
                      </a:r>
                      <a:br>
                        <a:rPr lang="en-CA" sz="1400" dirty="0">
                          <a:effectLst/>
                        </a:rPr>
                      </a:br>
                      <a:r>
                        <a:rPr lang="en-CA" sz="1400" dirty="0">
                          <a:effectLst/>
                        </a:rPr>
                        <a:t>FN Co-Chair – To Be Determined 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400" u="sng" dirty="0">
                          <a:effectLst/>
                          <a:hlinkClick r:id="rId2"/>
                        </a:rPr>
                        <a:t>April.Bilawchuk@gov.bc.ca</a:t>
                      </a:r>
                      <a:br>
                        <a:rPr lang="en-CA" sz="1400" dirty="0">
                          <a:effectLst/>
                        </a:rPr>
                      </a:br>
                      <a:r>
                        <a:rPr lang="en-CA" sz="1400" u="sng" dirty="0">
                          <a:effectLst/>
                          <a:hlinkClick r:id="rId3"/>
                        </a:rPr>
                        <a:t>Glen.Buhr@gov.bc.ca</a:t>
                      </a:r>
                      <a:r>
                        <a:rPr lang="en-CA" sz="1400" dirty="0">
                          <a:effectLst/>
                        </a:rPr>
                        <a:t> </a:t>
                      </a:r>
                      <a:br>
                        <a:rPr lang="en-CA" sz="1400" dirty="0">
                          <a:effectLst/>
                        </a:rPr>
                      </a:br>
                      <a:r>
                        <a:rPr lang="en-CA" sz="1400" dirty="0">
                          <a:effectLst/>
                        </a:rPr>
                        <a:t>TBD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90424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400">
                          <a:effectLst/>
                        </a:rPr>
                        <a:t>SSAF ESI/ TSR Integration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400">
                          <a:effectLst/>
                        </a:rPr>
                        <a:t>Leigh-Ann Fenwick (Director, Strategic Initiatives)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400" u="sng">
                          <a:effectLst/>
                          <a:hlinkClick r:id="rId4"/>
                        </a:rPr>
                        <a:t>Leigh-Ann.Fenwick@gov.bc.ca</a:t>
                      </a:r>
                      <a:r>
                        <a:rPr lang="en-CA" sz="1400">
                          <a:effectLst/>
                        </a:rPr>
                        <a:t> 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2831954"/>
                  </a:ext>
                </a:extLst>
              </a:tr>
              <a:tr h="3632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400">
                          <a:effectLst/>
                        </a:rPr>
                        <a:t>Office of Chief Forester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400" dirty="0">
                          <a:effectLst/>
                        </a:rPr>
                        <a:t>Project Manager – Agathe Bernard (TSR Forester)</a:t>
                      </a:r>
                      <a:br>
                        <a:rPr lang="en-CA" sz="1400" dirty="0">
                          <a:effectLst/>
                        </a:rPr>
                      </a:br>
                      <a:r>
                        <a:rPr lang="en-CA" sz="1400" dirty="0">
                          <a:effectLst/>
                        </a:rPr>
                        <a:t>Analyst – David Stuart (Timber Supply Forester)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400" u="sng" dirty="0">
                          <a:effectLst/>
                          <a:hlinkClick r:id="rId5"/>
                        </a:rPr>
                        <a:t>Agathe.Bernard@gov.bc.ca</a:t>
                      </a:r>
                      <a:br>
                        <a:rPr lang="en-CA" sz="1400" dirty="0">
                          <a:effectLst/>
                        </a:rPr>
                      </a:br>
                      <a:r>
                        <a:rPr lang="en-CA" sz="1400" u="sng" dirty="0">
                          <a:effectLst/>
                          <a:hlinkClick r:id="rId6"/>
                        </a:rPr>
                        <a:t>David.Stuart@gov.bc.ca</a:t>
                      </a:r>
                      <a:r>
                        <a:rPr lang="en-CA" sz="1400" dirty="0">
                          <a:effectLst/>
                        </a:rPr>
                        <a:t> </a:t>
                      </a: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76125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400">
                          <a:effectLst/>
                        </a:rPr>
                        <a:t>District TSR Teams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400">
                          <a:effectLst/>
                        </a:rPr>
                        <a:t>DSS Lead - Jen Plummer (A/Stewardship Officer)</a:t>
                      </a:r>
                      <a:br>
                        <a:rPr lang="en-CA" sz="1400">
                          <a:effectLst/>
                        </a:rPr>
                      </a:br>
                      <a:r>
                        <a:rPr lang="en-CA" sz="1400">
                          <a:effectLst/>
                        </a:rPr>
                        <a:t>DND Lead – Devin Dake (Stewardship Officer)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400" u="sng" dirty="0">
                          <a:effectLst/>
                          <a:hlinkClick r:id="rId7"/>
                        </a:rPr>
                        <a:t>Jennifer.Plummer@gov.bc.ca</a:t>
                      </a:r>
                      <a:br>
                        <a:rPr lang="en-CA" sz="1400" dirty="0">
                          <a:effectLst/>
                        </a:rPr>
                      </a:br>
                      <a:r>
                        <a:rPr lang="en-CA" sz="1400" u="sng" dirty="0">
                          <a:effectLst/>
                          <a:hlinkClick r:id="rId8"/>
                        </a:rPr>
                        <a:t>Devin.Dake@gov.bc.ca</a:t>
                      </a:r>
                      <a:r>
                        <a:rPr lang="en-CA" sz="1400" dirty="0">
                          <a:effectLst/>
                        </a:rPr>
                        <a:t>  </a:t>
                      </a:r>
                      <a:br>
                        <a:rPr lang="en-CA" sz="1400" dirty="0">
                          <a:effectLst/>
                        </a:rPr>
                      </a:br>
                      <a:endParaRPr lang="en-C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345905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93F41E3-FA54-94E8-DDCE-BB22936DA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51067"/>
              </p:ext>
            </p:extLst>
          </p:nvPr>
        </p:nvGraphicFramePr>
        <p:xfrm>
          <a:off x="705640" y="1339909"/>
          <a:ext cx="10205015" cy="4970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3309">
                  <a:extLst>
                    <a:ext uri="{9D8B030D-6E8A-4147-A177-3AD203B41FA5}">
                      <a16:colId xmlns:a16="http://schemas.microsoft.com/office/drawing/2014/main" val="1409804720"/>
                    </a:ext>
                  </a:extLst>
                </a:gridCol>
                <a:gridCol w="5595443">
                  <a:extLst>
                    <a:ext uri="{9D8B030D-6E8A-4147-A177-3AD203B41FA5}">
                      <a16:colId xmlns:a16="http://schemas.microsoft.com/office/drawing/2014/main" val="2092358919"/>
                    </a:ext>
                  </a:extLst>
                </a:gridCol>
                <a:gridCol w="2956263">
                  <a:extLst>
                    <a:ext uri="{9D8B030D-6E8A-4147-A177-3AD203B41FA5}">
                      <a16:colId xmlns:a16="http://schemas.microsoft.com/office/drawing/2014/main" val="1503947258"/>
                    </a:ext>
                  </a:extLst>
                </a:gridCol>
              </a:tblGrid>
              <a:tr h="349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400">
                          <a:effectLst/>
                        </a:rPr>
                        <a:t> </a:t>
                      </a:r>
                      <a:endParaRPr lang="en-C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600" dirty="0">
                          <a:effectLst/>
                        </a:rPr>
                        <a:t>Role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800" dirty="0">
                          <a:effectLst/>
                        </a:rPr>
                        <a:t>Contact Email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5957171"/>
                  </a:ext>
                </a:extLst>
              </a:tr>
              <a:tr h="14484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800" dirty="0">
                          <a:effectLst/>
                        </a:rPr>
                        <a:t>Collaborative </a:t>
                      </a:r>
                      <a:r>
                        <a:rPr lang="en-CA" sz="1800" dirty="0" err="1">
                          <a:effectLst/>
                        </a:rPr>
                        <a:t>BuMoCTWG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600" b="1" dirty="0">
                          <a:effectLst/>
                        </a:rPr>
                        <a:t>Co-Chair</a:t>
                      </a:r>
                      <a:r>
                        <a:rPr lang="en-CA" sz="1600" dirty="0">
                          <a:effectLst/>
                        </a:rPr>
                        <a:t> – April Bilawchuk (Team Lead, Indigenous Engagement)</a:t>
                      </a:r>
                      <a:br>
                        <a:rPr lang="en-CA" sz="1600" dirty="0">
                          <a:effectLst/>
                        </a:rPr>
                      </a:br>
                      <a:r>
                        <a:rPr lang="en-CA" sz="1600" b="1" dirty="0">
                          <a:effectLst/>
                        </a:rPr>
                        <a:t>Co-Chair</a:t>
                      </a:r>
                      <a:r>
                        <a:rPr lang="en-CA" sz="1600" dirty="0">
                          <a:effectLst/>
                        </a:rPr>
                        <a:t> - Glen Buhr (TA/Regional Monitoring Specialist)</a:t>
                      </a:r>
                      <a:br>
                        <a:rPr lang="en-CA" sz="1600" dirty="0">
                          <a:effectLst/>
                        </a:rPr>
                      </a:br>
                      <a:r>
                        <a:rPr lang="en-CA" sz="1600" b="1" dirty="0">
                          <a:effectLst/>
                        </a:rPr>
                        <a:t>FN Co-Chair </a:t>
                      </a:r>
                      <a:r>
                        <a:rPr lang="en-CA" sz="1600" dirty="0">
                          <a:effectLst/>
                        </a:rPr>
                        <a:t>– To Be Determined 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600" u="sng" dirty="0">
                          <a:effectLst/>
                          <a:hlinkClick r:id="rId2"/>
                        </a:rPr>
                        <a:t>April.Bilawchuk@gov.bc.ca</a:t>
                      </a:r>
                      <a:br>
                        <a:rPr lang="en-CA" sz="1600" dirty="0">
                          <a:effectLst/>
                        </a:rPr>
                      </a:br>
                      <a:r>
                        <a:rPr lang="en-CA" sz="1600" u="sng" dirty="0">
                          <a:effectLst/>
                          <a:hlinkClick r:id="rId3"/>
                        </a:rPr>
                        <a:t>Glen.Buhr@gov.bc.ca</a:t>
                      </a:r>
                      <a:r>
                        <a:rPr lang="en-CA" sz="1600" dirty="0">
                          <a:effectLst/>
                        </a:rPr>
                        <a:t> </a:t>
                      </a:r>
                      <a:br>
                        <a:rPr lang="en-CA" sz="1600" dirty="0">
                          <a:effectLst/>
                        </a:rPr>
                      </a:br>
                      <a:r>
                        <a:rPr lang="en-CA" sz="1600" dirty="0">
                          <a:effectLst/>
                        </a:rPr>
                        <a:t>TBD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4947339"/>
                  </a:ext>
                </a:extLst>
              </a:tr>
              <a:tr h="7161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800" dirty="0">
                          <a:effectLst/>
                        </a:rPr>
                        <a:t>SSAF ESI/ TSR Integration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600" dirty="0">
                          <a:effectLst/>
                        </a:rPr>
                        <a:t>Leigh-Ann Fenwick (Director, Strategic Initiatives)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600" u="sng">
                          <a:effectLst/>
                          <a:hlinkClick r:id="rId4"/>
                        </a:rPr>
                        <a:t>Leigh-Ann.Fenwick@gov.bc.ca</a:t>
                      </a:r>
                      <a:r>
                        <a:rPr lang="en-CA" sz="1600">
                          <a:effectLst/>
                        </a:rPr>
                        <a:t> </a:t>
                      </a:r>
                      <a:endParaRPr lang="en-C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6044171"/>
                  </a:ext>
                </a:extLst>
              </a:tr>
              <a:tr h="1082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800" dirty="0">
                          <a:effectLst/>
                        </a:rPr>
                        <a:t>Office of Chief Forester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600" b="1" dirty="0">
                          <a:effectLst/>
                        </a:rPr>
                        <a:t>Project Manager </a:t>
                      </a:r>
                      <a:r>
                        <a:rPr lang="en-CA" sz="1600" dirty="0">
                          <a:effectLst/>
                        </a:rPr>
                        <a:t>– Agathe Bernard (TSR Forester)</a:t>
                      </a:r>
                      <a:br>
                        <a:rPr lang="en-CA" sz="1600" dirty="0">
                          <a:effectLst/>
                        </a:rPr>
                      </a:br>
                      <a:r>
                        <a:rPr lang="en-CA" sz="1600" b="1" dirty="0">
                          <a:effectLst/>
                        </a:rPr>
                        <a:t>Analyst</a:t>
                      </a:r>
                      <a:r>
                        <a:rPr lang="en-CA" sz="1600" dirty="0">
                          <a:effectLst/>
                        </a:rPr>
                        <a:t> – David Stuart (Timber Supply Forester)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600" u="sng">
                          <a:effectLst/>
                          <a:hlinkClick r:id="rId5"/>
                        </a:rPr>
                        <a:t>Agathe.Bernard@gov.bc.ca</a:t>
                      </a:r>
                      <a:br>
                        <a:rPr lang="en-CA" sz="1600">
                          <a:effectLst/>
                        </a:rPr>
                      </a:br>
                      <a:r>
                        <a:rPr lang="en-CA" sz="1600" u="sng">
                          <a:effectLst/>
                          <a:hlinkClick r:id="rId6"/>
                        </a:rPr>
                        <a:t>David.Stuart@gov.bc.ca</a:t>
                      </a:r>
                      <a:r>
                        <a:rPr lang="en-CA" sz="1600">
                          <a:effectLst/>
                        </a:rPr>
                        <a:t> </a:t>
                      </a:r>
                      <a:endParaRPr lang="en-CA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7813759"/>
                  </a:ext>
                </a:extLst>
              </a:tr>
              <a:tr h="1373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800" dirty="0">
                          <a:effectLst/>
                        </a:rPr>
                        <a:t>District TSR Teams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600" b="1" dirty="0">
                          <a:effectLst/>
                        </a:rPr>
                        <a:t>DSS Lead </a:t>
                      </a:r>
                      <a:r>
                        <a:rPr lang="en-CA" sz="1600" dirty="0">
                          <a:effectLst/>
                        </a:rPr>
                        <a:t>- Jen Plummer (A/Stewardship Officer)</a:t>
                      </a:r>
                      <a:br>
                        <a:rPr lang="en-CA" sz="1600" dirty="0">
                          <a:effectLst/>
                        </a:rPr>
                      </a:br>
                      <a:r>
                        <a:rPr lang="en-CA" sz="1600" b="1" dirty="0">
                          <a:effectLst/>
                        </a:rPr>
                        <a:t>DND Lead </a:t>
                      </a:r>
                      <a:r>
                        <a:rPr lang="en-CA" sz="1600" dirty="0">
                          <a:effectLst/>
                        </a:rPr>
                        <a:t>– Devin Dake (Stewardship Officer)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CA" sz="1600" u="sng" dirty="0">
                          <a:effectLst/>
                          <a:hlinkClick r:id="rId7"/>
                        </a:rPr>
                        <a:t>Jennifer.Plummer@gov.bc.ca</a:t>
                      </a:r>
                      <a:br>
                        <a:rPr lang="en-CA" sz="1600" dirty="0">
                          <a:effectLst/>
                        </a:rPr>
                      </a:br>
                      <a:r>
                        <a:rPr lang="en-CA" sz="1600" u="sng" dirty="0">
                          <a:effectLst/>
                          <a:hlinkClick r:id="rId8"/>
                        </a:rPr>
                        <a:t>Devin.Dake@gov.bc.ca</a:t>
                      </a:r>
                      <a:r>
                        <a:rPr lang="en-CA" sz="1600" dirty="0">
                          <a:effectLst/>
                        </a:rPr>
                        <a:t>  </a:t>
                      </a:r>
                      <a:br>
                        <a:rPr lang="en-CA" sz="1600" dirty="0">
                          <a:effectLst/>
                        </a:rPr>
                      </a:b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7627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726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917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Symbol</vt:lpstr>
      <vt:lpstr>Times New Roman</vt:lpstr>
      <vt:lpstr>Office Theme</vt:lpstr>
      <vt:lpstr>Bulkley Timber Supply Review (TSR4) Update</vt:lpstr>
      <vt:lpstr>Purpose Recap </vt:lpstr>
      <vt:lpstr>Process Update</vt:lpstr>
      <vt:lpstr>Original Timeline</vt:lpstr>
      <vt:lpstr>PowerPoint Presentation</vt:lpstr>
      <vt:lpstr>Collaborative Engagement</vt:lpstr>
      <vt:lpstr>Collaborative Engagement Model</vt:lpstr>
      <vt:lpstr>CTWG objectives   (still being finalized)</vt:lpstr>
      <vt:lpstr>Role of  SSAF TSR SubCommittee </vt:lpstr>
      <vt:lpstr>A Few Contacts: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 Tree Protection Regulation; Old Growth Designated Area Orders</dc:title>
  <dc:creator>Buhr, Glen FLNR:EX</dc:creator>
  <cp:lastModifiedBy>Buhr, Glen FOR:EX</cp:lastModifiedBy>
  <cp:revision>4</cp:revision>
  <dcterms:created xsi:type="dcterms:W3CDTF">2020-11-04T01:10:20Z</dcterms:created>
  <dcterms:modified xsi:type="dcterms:W3CDTF">2022-10-24T21:52:44Z</dcterms:modified>
</cp:coreProperties>
</file>